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0" r:id="rId2"/>
    <p:sldId id="503" r:id="rId3"/>
    <p:sldId id="498" r:id="rId4"/>
    <p:sldId id="499" r:id="rId5"/>
    <p:sldId id="500" r:id="rId6"/>
    <p:sldId id="501" r:id="rId7"/>
    <p:sldId id="502" r:id="rId8"/>
  </p:sldIdLst>
  <p:sldSz cx="12192000" cy="6858000"/>
  <p:notesSz cx="10693400" cy="7562850"/>
  <p:defaultTextStyle>
    <a:defPPr>
      <a:defRPr lang="ru-RU"/>
    </a:defPPr>
    <a:lvl1pPr marL="0" algn="l" defTabSz="829117" rtl="0" eaLnBrk="1" latinLnBrk="0" hangingPunct="1">
      <a:defRPr sz="1632" kern="1200">
        <a:solidFill>
          <a:schemeClr val="tx1"/>
        </a:solidFill>
        <a:latin typeface="+mn-lt"/>
        <a:ea typeface="+mn-ea"/>
        <a:cs typeface="+mn-cs"/>
      </a:defRPr>
    </a:lvl1pPr>
    <a:lvl2pPr marL="414559" algn="l" defTabSz="829117" rtl="0" eaLnBrk="1" latinLnBrk="0" hangingPunct="1">
      <a:defRPr sz="1632" kern="1200">
        <a:solidFill>
          <a:schemeClr val="tx1"/>
        </a:solidFill>
        <a:latin typeface="+mn-lt"/>
        <a:ea typeface="+mn-ea"/>
        <a:cs typeface="+mn-cs"/>
      </a:defRPr>
    </a:lvl2pPr>
    <a:lvl3pPr marL="829117" algn="l" defTabSz="829117" rtl="0" eaLnBrk="1" latinLnBrk="0" hangingPunct="1">
      <a:defRPr sz="1632" kern="1200">
        <a:solidFill>
          <a:schemeClr val="tx1"/>
        </a:solidFill>
        <a:latin typeface="+mn-lt"/>
        <a:ea typeface="+mn-ea"/>
        <a:cs typeface="+mn-cs"/>
      </a:defRPr>
    </a:lvl3pPr>
    <a:lvl4pPr marL="1243676" algn="l" defTabSz="829117" rtl="0" eaLnBrk="1" latinLnBrk="0" hangingPunct="1">
      <a:defRPr sz="1632" kern="1200">
        <a:solidFill>
          <a:schemeClr val="tx1"/>
        </a:solidFill>
        <a:latin typeface="+mn-lt"/>
        <a:ea typeface="+mn-ea"/>
        <a:cs typeface="+mn-cs"/>
      </a:defRPr>
    </a:lvl4pPr>
    <a:lvl5pPr marL="1658233" algn="l" defTabSz="829117" rtl="0" eaLnBrk="1" latinLnBrk="0" hangingPunct="1">
      <a:defRPr sz="1632" kern="1200">
        <a:solidFill>
          <a:schemeClr val="tx1"/>
        </a:solidFill>
        <a:latin typeface="+mn-lt"/>
        <a:ea typeface="+mn-ea"/>
        <a:cs typeface="+mn-cs"/>
      </a:defRPr>
    </a:lvl5pPr>
    <a:lvl6pPr marL="2072792" algn="l" defTabSz="829117" rtl="0" eaLnBrk="1" latinLnBrk="0" hangingPunct="1">
      <a:defRPr sz="1632" kern="1200">
        <a:solidFill>
          <a:schemeClr val="tx1"/>
        </a:solidFill>
        <a:latin typeface="+mn-lt"/>
        <a:ea typeface="+mn-ea"/>
        <a:cs typeface="+mn-cs"/>
      </a:defRPr>
    </a:lvl6pPr>
    <a:lvl7pPr marL="2487350" algn="l" defTabSz="829117" rtl="0" eaLnBrk="1" latinLnBrk="0" hangingPunct="1">
      <a:defRPr sz="1632" kern="1200">
        <a:solidFill>
          <a:schemeClr val="tx1"/>
        </a:solidFill>
        <a:latin typeface="+mn-lt"/>
        <a:ea typeface="+mn-ea"/>
        <a:cs typeface="+mn-cs"/>
      </a:defRPr>
    </a:lvl7pPr>
    <a:lvl8pPr marL="2901907" algn="l" defTabSz="829117" rtl="0" eaLnBrk="1" latinLnBrk="0" hangingPunct="1">
      <a:defRPr sz="1632" kern="1200">
        <a:solidFill>
          <a:schemeClr val="tx1"/>
        </a:solidFill>
        <a:latin typeface="+mn-lt"/>
        <a:ea typeface="+mn-ea"/>
        <a:cs typeface="+mn-cs"/>
      </a:defRPr>
    </a:lvl8pPr>
    <a:lvl9pPr marL="3316466" algn="l" defTabSz="829117" rtl="0" eaLnBrk="1" latinLnBrk="0" hangingPunct="1">
      <a:defRPr sz="163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12" userDrawn="1">
          <p15:clr>
            <a:srgbClr val="A4A3A4"/>
          </p15:clr>
        </p15:guide>
        <p15:guide id="2" pos="24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6A76"/>
    <a:srgbClr val="30B7CA"/>
    <a:srgbClr val="46B6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88" autoAdjust="0"/>
    <p:restoredTop sz="94593" autoAdjust="0"/>
  </p:normalViewPr>
  <p:slideViewPr>
    <p:cSldViewPr>
      <p:cViewPr varScale="1">
        <p:scale>
          <a:sx n="112" d="100"/>
          <a:sy n="112" d="100"/>
        </p:scale>
        <p:origin x="200" y="192"/>
      </p:cViewPr>
      <p:guideLst>
        <p:guide orient="horz" pos="2612"/>
        <p:guide pos="24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7DCC6-1CD8-4385-B610-03B6F44C3118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079750" y="946150"/>
            <a:ext cx="45339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93579-D634-4287-90A1-02128C4A90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345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-576263" y="722313"/>
            <a:ext cx="8256588" cy="46450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endParaRPr lang="de-DE" alt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7ECBA-7BE9-4DAC-A5D9-5C2A0CA53EC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6736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-576263" y="722313"/>
            <a:ext cx="8256588" cy="46450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endParaRPr lang="de-DE" alt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7ECBA-7BE9-4DAC-A5D9-5C2A0CA53EC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079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-576263" y="722313"/>
            <a:ext cx="8256588" cy="46450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endParaRPr lang="de-DE" alt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7ECBA-7BE9-4DAC-A5D9-5C2A0CA53EC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5773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-576263" y="722313"/>
            <a:ext cx="8256588" cy="46450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endParaRPr lang="de-DE" alt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7ECBA-7BE9-4DAC-A5D9-5C2A0CA53EC6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1280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-576263" y="722313"/>
            <a:ext cx="8256588" cy="46450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endParaRPr lang="de-DE" alt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7ECBA-7BE9-4DAC-A5D9-5C2A0CA53EC6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8515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-576263" y="722313"/>
            <a:ext cx="8256588" cy="46450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endParaRPr lang="de-DE" alt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7ECBA-7BE9-4DAC-A5D9-5C2A0CA53EC6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4271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2"/>
            <a:ext cx="10363200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2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11/5/19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25660" y="50431"/>
            <a:ext cx="2672973" cy="418576"/>
          </a:xfrm>
        </p:spPr>
        <p:txBody>
          <a:bodyPr lIns="0" tIns="0" rIns="0" bIns="0"/>
          <a:lstStyle>
            <a:lvl1pPr>
              <a:defRPr sz="272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11/5/19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25660" y="50431"/>
            <a:ext cx="2672973" cy="418576"/>
          </a:xfrm>
        </p:spPr>
        <p:txBody>
          <a:bodyPr lIns="0" tIns="0" rIns="0" bIns="0"/>
          <a:lstStyle>
            <a:lvl1pPr>
              <a:defRPr sz="272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1" y="1577343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3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11/5/19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25660" y="50431"/>
            <a:ext cx="2672973" cy="418576"/>
          </a:xfrm>
        </p:spPr>
        <p:txBody>
          <a:bodyPr lIns="0" tIns="0" rIns="0" bIns="0"/>
          <a:lstStyle>
            <a:lvl1pPr>
              <a:defRPr sz="272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11/5/19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11/5/19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line, Subline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700881" y="50432"/>
            <a:ext cx="3563964" cy="738664"/>
          </a:xfrm>
        </p:spPr>
        <p:txBody>
          <a:bodyPr/>
          <a:lstStyle/>
          <a:p>
            <a:r>
              <a:rPr lang="de-DE" sz="2400" dirty="0"/>
              <a:t>Headline 1- oder </a:t>
            </a:r>
            <a:br>
              <a:rPr lang="de-DE" sz="2400" dirty="0"/>
            </a:br>
            <a:r>
              <a:rPr lang="de-DE" sz="2400" dirty="0"/>
              <a:t>2-zeilig, 24 </a:t>
            </a:r>
            <a:r>
              <a:rPr lang="de-DE" sz="2400" dirty="0" err="1"/>
              <a:t>pt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80485" y="1339851"/>
            <a:ext cx="11231033" cy="276999"/>
          </a:xfrm>
        </p:spPr>
        <p:txBody>
          <a:bodyPr>
            <a:spAutoFit/>
          </a:bodyPr>
          <a:lstStyle>
            <a:lvl1pPr marL="0" indent="0"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marL="0" indent="0"/>
            <a:r>
              <a:rPr lang="de-DE" dirty="0" err="1">
                <a:solidFill>
                  <a:srgbClr val="1F6F3D"/>
                </a:solidFill>
              </a:rPr>
              <a:t>Subline</a:t>
            </a:r>
            <a:r>
              <a:rPr lang="de-DE" dirty="0">
                <a:solidFill>
                  <a:srgbClr val="1F6F3D"/>
                </a:solidFill>
              </a:rPr>
              <a:t>, grün 18 </a:t>
            </a:r>
            <a:r>
              <a:rPr lang="de-DE" dirty="0" err="1">
                <a:solidFill>
                  <a:srgbClr val="1F6F3D"/>
                </a:solidFill>
              </a:rPr>
              <a:t>pt</a:t>
            </a:r>
            <a:endParaRPr lang="de-DE" dirty="0">
              <a:solidFill>
                <a:srgbClr val="1F6F3D"/>
              </a:solidFill>
            </a:endParaRP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>
          <a:xfrm>
            <a:off x="622633" y="2841967"/>
            <a:ext cx="10946736" cy="138499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0" y="6532278"/>
            <a:ext cx="821267" cy="123111"/>
          </a:xfrm>
          <a:prstGeom prst="rect">
            <a:avLst/>
          </a:prstGeom>
        </p:spPr>
        <p:txBody>
          <a:bodyPr/>
          <a:lstStyle>
            <a:lvl1pPr algn="ctr">
              <a:defRPr sz="800" b="0">
                <a:ea typeface="MS PGothic" pitchFamily="34" charset="-128"/>
              </a:defRPr>
            </a:lvl1pPr>
          </a:lstStyle>
          <a:p>
            <a:pPr>
              <a:defRPr/>
            </a:pPr>
            <a:fld id="{7A4F0E27-CEC3-4263-B910-47D92CDB8FF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7178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22049" y="12"/>
            <a:ext cx="9069428" cy="1099237"/>
          </a:xfrm>
          <a:custGeom>
            <a:avLst/>
            <a:gdLst/>
            <a:ahLst/>
            <a:cxnLst/>
            <a:rect l="l" t="t" r="r" b="b"/>
            <a:pathLst>
              <a:path w="7954645" h="1212215">
                <a:moveTo>
                  <a:pt x="7954167" y="0"/>
                </a:moveTo>
                <a:lnTo>
                  <a:pt x="0" y="0"/>
                </a:lnTo>
                <a:lnTo>
                  <a:pt x="4031" y="13373"/>
                </a:lnTo>
                <a:lnTo>
                  <a:pt x="19455" y="59481"/>
                </a:lnTo>
                <a:lnTo>
                  <a:pt x="36210" y="105015"/>
                </a:lnTo>
                <a:lnTo>
                  <a:pt x="54271" y="149956"/>
                </a:lnTo>
                <a:lnTo>
                  <a:pt x="73610" y="194283"/>
                </a:lnTo>
                <a:lnTo>
                  <a:pt x="94204" y="237974"/>
                </a:lnTo>
                <a:lnTo>
                  <a:pt x="116024" y="281009"/>
                </a:lnTo>
                <a:lnTo>
                  <a:pt x="139046" y="323366"/>
                </a:lnTo>
                <a:lnTo>
                  <a:pt x="163244" y="365026"/>
                </a:lnTo>
                <a:lnTo>
                  <a:pt x="188591" y="405968"/>
                </a:lnTo>
                <a:lnTo>
                  <a:pt x="215061" y="446169"/>
                </a:lnTo>
                <a:lnTo>
                  <a:pt x="242629" y="485611"/>
                </a:lnTo>
                <a:lnTo>
                  <a:pt x="271269" y="524271"/>
                </a:lnTo>
                <a:lnTo>
                  <a:pt x="300954" y="562129"/>
                </a:lnTo>
                <a:lnTo>
                  <a:pt x="331659" y="599165"/>
                </a:lnTo>
                <a:lnTo>
                  <a:pt x="363357" y="635357"/>
                </a:lnTo>
                <a:lnTo>
                  <a:pt x="396023" y="670684"/>
                </a:lnTo>
                <a:lnTo>
                  <a:pt x="429631" y="705126"/>
                </a:lnTo>
                <a:lnTo>
                  <a:pt x="464155" y="738663"/>
                </a:lnTo>
                <a:lnTo>
                  <a:pt x="499569" y="771272"/>
                </a:lnTo>
                <a:lnTo>
                  <a:pt x="535846" y="802933"/>
                </a:lnTo>
                <a:lnTo>
                  <a:pt x="572961" y="833626"/>
                </a:lnTo>
                <a:lnTo>
                  <a:pt x="610888" y="863330"/>
                </a:lnTo>
                <a:lnTo>
                  <a:pt x="649601" y="892023"/>
                </a:lnTo>
                <a:lnTo>
                  <a:pt x="689074" y="919686"/>
                </a:lnTo>
                <a:lnTo>
                  <a:pt x="729376" y="946356"/>
                </a:lnTo>
                <a:lnTo>
                  <a:pt x="770195" y="971834"/>
                </a:lnTo>
                <a:lnTo>
                  <a:pt x="811792" y="996279"/>
                </a:lnTo>
                <a:lnTo>
                  <a:pt x="854045" y="1019609"/>
                </a:lnTo>
                <a:lnTo>
                  <a:pt x="896928" y="1041804"/>
                </a:lnTo>
                <a:lnTo>
                  <a:pt x="940415" y="1062843"/>
                </a:lnTo>
                <a:lnTo>
                  <a:pt x="984480" y="1082706"/>
                </a:lnTo>
                <a:lnTo>
                  <a:pt x="1029097" y="1101370"/>
                </a:lnTo>
                <a:lnTo>
                  <a:pt x="1074240" y="1118817"/>
                </a:lnTo>
                <a:lnTo>
                  <a:pt x="1119884" y="1135024"/>
                </a:lnTo>
                <a:lnTo>
                  <a:pt x="1166002" y="1149971"/>
                </a:lnTo>
                <a:lnTo>
                  <a:pt x="1212568" y="1163637"/>
                </a:lnTo>
                <a:lnTo>
                  <a:pt x="1266251" y="1176193"/>
                </a:lnTo>
                <a:lnTo>
                  <a:pt x="1319168" y="1186783"/>
                </a:lnTo>
                <a:lnTo>
                  <a:pt x="1371345" y="1195452"/>
                </a:lnTo>
                <a:lnTo>
                  <a:pt x="1422805" y="1202248"/>
                </a:lnTo>
                <a:lnTo>
                  <a:pt x="1473573" y="1207214"/>
                </a:lnTo>
                <a:lnTo>
                  <a:pt x="1523671" y="1210398"/>
                </a:lnTo>
                <a:lnTo>
                  <a:pt x="1573123" y="1211844"/>
                </a:lnTo>
                <a:lnTo>
                  <a:pt x="1621955" y="1211599"/>
                </a:lnTo>
                <a:lnTo>
                  <a:pt x="1670189" y="1209708"/>
                </a:lnTo>
                <a:lnTo>
                  <a:pt x="1717850" y="1206217"/>
                </a:lnTo>
                <a:lnTo>
                  <a:pt x="1764960" y="1201172"/>
                </a:lnTo>
                <a:lnTo>
                  <a:pt x="1811546" y="1194618"/>
                </a:lnTo>
                <a:lnTo>
                  <a:pt x="1857629" y="1186601"/>
                </a:lnTo>
                <a:lnTo>
                  <a:pt x="1903234" y="1177166"/>
                </a:lnTo>
                <a:lnTo>
                  <a:pt x="1948386" y="1166361"/>
                </a:lnTo>
                <a:lnTo>
                  <a:pt x="1993107" y="1154229"/>
                </a:lnTo>
                <a:lnTo>
                  <a:pt x="2037422" y="1140818"/>
                </a:lnTo>
                <a:lnTo>
                  <a:pt x="2081354" y="1126172"/>
                </a:lnTo>
                <a:lnTo>
                  <a:pt x="2124928" y="1110337"/>
                </a:lnTo>
                <a:lnTo>
                  <a:pt x="2168167" y="1093360"/>
                </a:lnTo>
                <a:lnTo>
                  <a:pt x="2211096" y="1075285"/>
                </a:lnTo>
                <a:lnTo>
                  <a:pt x="2253738" y="1056159"/>
                </a:lnTo>
                <a:lnTo>
                  <a:pt x="2296117" y="1036027"/>
                </a:lnTo>
                <a:lnTo>
                  <a:pt x="2338257" y="1014935"/>
                </a:lnTo>
                <a:lnTo>
                  <a:pt x="2380181" y="992928"/>
                </a:lnTo>
                <a:lnTo>
                  <a:pt x="2421915" y="970054"/>
                </a:lnTo>
                <a:lnTo>
                  <a:pt x="2463581" y="946296"/>
                </a:lnTo>
                <a:lnTo>
                  <a:pt x="2504904" y="921881"/>
                </a:lnTo>
                <a:lnTo>
                  <a:pt x="2546207" y="896674"/>
                </a:lnTo>
                <a:lnTo>
                  <a:pt x="2587414" y="870782"/>
                </a:lnTo>
                <a:lnTo>
                  <a:pt x="2628550" y="844250"/>
                </a:lnTo>
                <a:lnTo>
                  <a:pt x="2669637" y="817124"/>
                </a:lnTo>
                <a:lnTo>
                  <a:pt x="2710701" y="789449"/>
                </a:lnTo>
                <a:lnTo>
                  <a:pt x="2751764" y="761271"/>
                </a:lnTo>
                <a:lnTo>
                  <a:pt x="2833987" y="703589"/>
                </a:lnTo>
                <a:lnTo>
                  <a:pt x="2957917" y="614438"/>
                </a:lnTo>
                <a:lnTo>
                  <a:pt x="3000038" y="585110"/>
                </a:lnTo>
                <a:lnTo>
                  <a:pt x="3042204" y="558226"/>
                </a:lnTo>
                <a:lnTo>
                  <a:pt x="3084411" y="533726"/>
                </a:lnTo>
                <a:lnTo>
                  <a:pt x="3126656" y="511547"/>
                </a:lnTo>
                <a:lnTo>
                  <a:pt x="3168938" y="491629"/>
                </a:lnTo>
                <a:lnTo>
                  <a:pt x="3211252" y="473908"/>
                </a:lnTo>
                <a:lnTo>
                  <a:pt x="3253597" y="458325"/>
                </a:lnTo>
                <a:lnTo>
                  <a:pt x="3295969" y="444818"/>
                </a:lnTo>
                <a:lnTo>
                  <a:pt x="3338365" y="433324"/>
                </a:lnTo>
                <a:lnTo>
                  <a:pt x="3380784" y="423782"/>
                </a:lnTo>
                <a:lnTo>
                  <a:pt x="3423221" y="416131"/>
                </a:lnTo>
                <a:lnTo>
                  <a:pt x="3465674" y="410309"/>
                </a:lnTo>
                <a:lnTo>
                  <a:pt x="3508141" y="406254"/>
                </a:lnTo>
                <a:lnTo>
                  <a:pt x="3550618" y="403905"/>
                </a:lnTo>
                <a:lnTo>
                  <a:pt x="3593103" y="403201"/>
                </a:lnTo>
                <a:lnTo>
                  <a:pt x="7661895" y="403201"/>
                </a:lnTo>
                <a:lnTo>
                  <a:pt x="7677002" y="386456"/>
                </a:lnTo>
                <a:lnTo>
                  <a:pt x="7706133" y="352901"/>
                </a:lnTo>
                <a:lnTo>
                  <a:pt x="7734614" y="318806"/>
                </a:lnTo>
                <a:lnTo>
                  <a:pt x="7762435" y="284183"/>
                </a:lnTo>
                <a:lnTo>
                  <a:pt x="7789586" y="249044"/>
                </a:lnTo>
                <a:lnTo>
                  <a:pt x="7816060" y="213401"/>
                </a:lnTo>
                <a:lnTo>
                  <a:pt x="7841845" y="177268"/>
                </a:lnTo>
                <a:lnTo>
                  <a:pt x="7866935" y="140656"/>
                </a:lnTo>
                <a:lnTo>
                  <a:pt x="7891318" y="103578"/>
                </a:lnTo>
                <a:lnTo>
                  <a:pt x="7914986" y="66046"/>
                </a:lnTo>
                <a:lnTo>
                  <a:pt x="7937931" y="28072"/>
                </a:lnTo>
                <a:lnTo>
                  <a:pt x="7954167" y="0"/>
                </a:lnTo>
                <a:close/>
              </a:path>
              <a:path w="7954645" h="1212215">
                <a:moveTo>
                  <a:pt x="7661895" y="403201"/>
                </a:moveTo>
                <a:lnTo>
                  <a:pt x="3593103" y="403201"/>
                </a:lnTo>
                <a:lnTo>
                  <a:pt x="3635593" y="404079"/>
                </a:lnTo>
                <a:lnTo>
                  <a:pt x="3678086" y="406479"/>
                </a:lnTo>
                <a:lnTo>
                  <a:pt x="3720577" y="410338"/>
                </a:lnTo>
                <a:lnTo>
                  <a:pt x="3763065" y="415595"/>
                </a:lnTo>
                <a:lnTo>
                  <a:pt x="3805547" y="422189"/>
                </a:lnTo>
                <a:lnTo>
                  <a:pt x="3848019" y="430057"/>
                </a:lnTo>
                <a:lnTo>
                  <a:pt x="3890480" y="439139"/>
                </a:lnTo>
                <a:lnTo>
                  <a:pt x="3932926" y="449372"/>
                </a:lnTo>
                <a:lnTo>
                  <a:pt x="3975355" y="460696"/>
                </a:lnTo>
                <a:lnTo>
                  <a:pt x="4017763" y="473048"/>
                </a:lnTo>
                <a:lnTo>
                  <a:pt x="4060148" y="486367"/>
                </a:lnTo>
                <a:lnTo>
                  <a:pt x="4102507" y="500591"/>
                </a:lnTo>
                <a:lnTo>
                  <a:pt x="4144838" y="515659"/>
                </a:lnTo>
                <a:lnTo>
                  <a:pt x="4187137" y="531510"/>
                </a:lnTo>
                <a:lnTo>
                  <a:pt x="4229402" y="548081"/>
                </a:lnTo>
                <a:lnTo>
                  <a:pt x="4271629" y="565311"/>
                </a:lnTo>
                <a:lnTo>
                  <a:pt x="4313817" y="583139"/>
                </a:lnTo>
                <a:lnTo>
                  <a:pt x="4355962" y="601502"/>
                </a:lnTo>
                <a:lnTo>
                  <a:pt x="4398061" y="620340"/>
                </a:lnTo>
                <a:lnTo>
                  <a:pt x="4440112" y="639591"/>
                </a:lnTo>
                <a:lnTo>
                  <a:pt x="4524058" y="679085"/>
                </a:lnTo>
                <a:lnTo>
                  <a:pt x="4774444" y="801067"/>
                </a:lnTo>
                <a:lnTo>
                  <a:pt x="4939933" y="880381"/>
                </a:lnTo>
                <a:lnTo>
                  <a:pt x="5022180" y="917958"/>
                </a:lnTo>
                <a:lnTo>
                  <a:pt x="5063170" y="936011"/>
                </a:lnTo>
                <a:lnTo>
                  <a:pt x="5104066" y="953492"/>
                </a:lnTo>
                <a:lnTo>
                  <a:pt x="5144866" y="970338"/>
                </a:lnTo>
                <a:lnTo>
                  <a:pt x="5185567" y="986489"/>
                </a:lnTo>
                <a:lnTo>
                  <a:pt x="5226167" y="1001882"/>
                </a:lnTo>
                <a:lnTo>
                  <a:pt x="5266662" y="1016457"/>
                </a:lnTo>
                <a:lnTo>
                  <a:pt x="5315004" y="1032762"/>
                </a:lnTo>
                <a:lnTo>
                  <a:pt x="5363701" y="1047988"/>
                </a:lnTo>
                <a:lnTo>
                  <a:pt x="5412726" y="1062129"/>
                </a:lnTo>
                <a:lnTo>
                  <a:pt x="5462055" y="1075179"/>
                </a:lnTo>
                <a:lnTo>
                  <a:pt x="5511663" y="1087131"/>
                </a:lnTo>
                <a:lnTo>
                  <a:pt x="5561524" y="1097979"/>
                </a:lnTo>
                <a:lnTo>
                  <a:pt x="5611614" y="1107718"/>
                </a:lnTo>
                <a:lnTo>
                  <a:pt x="5661906" y="1116340"/>
                </a:lnTo>
                <a:lnTo>
                  <a:pt x="5712376" y="1123840"/>
                </a:lnTo>
                <a:lnTo>
                  <a:pt x="5762999" y="1130211"/>
                </a:lnTo>
                <a:lnTo>
                  <a:pt x="5813749" y="1135447"/>
                </a:lnTo>
                <a:lnTo>
                  <a:pt x="5864601" y="1139542"/>
                </a:lnTo>
                <a:lnTo>
                  <a:pt x="5915530" y="1142489"/>
                </a:lnTo>
                <a:lnTo>
                  <a:pt x="5966511" y="1144282"/>
                </a:lnTo>
                <a:lnTo>
                  <a:pt x="6017519" y="1144916"/>
                </a:lnTo>
                <a:lnTo>
                  <a:pt x="6068527" y="1144383"/>
                </a:lnTo>
                <a:lnTo>
                  <a:pt x="6119512" y="1142678"/>
                </a:lnTo>
                <a:lnTo>
                  <a:pt x="6170448" y="1139794"/>
                </a:lnTo>
                <a:lnTo>
                  <a:pt x="6221309" y="1135725"/>
                </a:lnTo>
                <a:lnTo>
                  <a:pt x="6272070" y="1130465"/>
                </a:lnTo>
                <a:lnTo>
                  <a:pt x="6318532" y="1124581"/>
                </a:lnTo>
                <a:lnTo>
                  <a:pt x="6364673" y="1117712"/>
                </a:lnTo>
                <a:lnTo>
                  <a:pt x="6410483" y="1109871"/>
                </a:lnTo>
                <a:lnTo>
                  <a:pt x="6455954" y="1101070"/>
                </a:lnTo>
                <a:lnTo>
                  <a:pt x="6501076" y="1091322"/>
                </a:lnTo>
                <a:lnTo>
                  <a:pt x="6545841" y="1080638"/>
                </a:lnTo>
                <a:lnTo>
                  <a:pt x="6590239" y="1069031"/>
                </a:lnTo>
                <a:lnTo>
                  <a:pt x="6634260" y="1056514"/>
                </a:lnTo>
                <a:lnTo>
                  <a:pt x="6677897" y="1043099"/>
                </a:lnTo>
                <a:lnTo>
                  <a:pt x="6721139" y="1028798"/>
                </a:lnTo>
                <a:lnTo>
                  <a:pt x="6763977" y="1013623"/>
                </a:lnTo>
                <a:lnTo>
                  <a:pt x="6806403" y="997587"/>
                </a:lnTo>
                <a:lnTo>
                  <a:pt x="6848407" y="980703"/>
                </a:lnTo>
                <a:lnTo>
                  <a:pt x="6889980" y="962981"/>
                </a:lnTo>
                <a:lnTo>
                  <a:pt x="6931113" y="944436"/>
                </a:lnTo>
                <a:lnTo>
                  <a:pt x="6971797" y="925079"/>
                </a:lnTo>
                <a:lnTo>
                  <a:pt x="7012022" y="904922"/>
                </a:lnTo>
                <a:lnTo>
                  <a:pt x="7051779" y="883978"/>
                </a:lnTo>
                <a:lnTo>
                  <a:pt x="7091060" y="862260"/>
                </a:lnTo>
                <a:lnTo>
                  <a:pt x="7129854" y="839779"/>
                </a:lnTo>
                <a:lnTo>
                  <a:pt x="7168154" y="816547"/>
                </a:lnTo>
                <a:lnTo>
                  <a:pt x="7205949" y="792578"/>
                </a:lnTo>
                <a:lnTo>
                  <a:pt x="7243231" y="767884"/>
                </a:lnTo>
                <a:lnTo>
                  <a:pt x="7279990" y="742477"/>
                </a:lnTo>
                <a:lnTo>
                  <a:pt x="7316217" y="716368"/>
                </a:lnTo>
                <a:lnTo>
                  <a:pt x="7351904" y="689572"/>
                </a:lnTo>
                <a:lnTo>
                  <a:pt x="7387040" y="662099"/>
                </a:lnTo>
                <a:lnTo>
                  <a:pt x="7421617" y="633962"/>
                </a:lnTo>
                <a:lnTo>
                  <a:pt x="7455626" y="605174"/>
                </a:lnTo>
                <a:lnTo>
                  <a:pt x="7489057" y="575747"/>
                </a:lnTo>
                <a:lnTo>
                  <a:pt x="7521901" y="545694"/>
                </a:lnTo>
                <a:lnTo>
                  <a:pt x="7554150" y="515026"/>
                </a:lnTo>
                <a:lnTo>
                  <a:pt x="7585793" y="483755"/>
                </a:lnTo>
                <a:lnTo>
                  <a:pt x="7616822" y="451896"/>
                </a:lnTo>
                <a:lnTo>
                  <a:pt x="7647228" y="419458"/>
                </a:lnTo>
                <a:lnTo>
                  <a:pt x="7661895" y="403201"/>
                </a:lnTo>
                <a:close/>
              </a:path>
            </a:pathLst>
          </a:custGeom>
          <a:solidFill>
            <a:srgbClr val="BBE2F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7" name="bk object 17"/>
          <p:cNvSpPr/>
          <p:nvPr/>
        </p:nvSpPr>
        <p:spPr>
          <a:xfrm>
            <a:off x="2" y="12"/>
            <a:ext cx="7006780" cy="1160275"/>
          </a:xfrm>
          <a:custGeom>
            <a:avLst/>
            <a:gdLst/>
            <a:ahLst/>
            <a:cxnLst/>
            <a:rect l="l" t="t" r="r" b="b"/>
            <a:pathLst>
              <a:path w="6145530" h="1279525">
                <a:moveTo>
                  <a:pt x="6145320" y="0"/>
                </a:moveTo>
                <a:lnTo>
                  <a:pt x="0" y="0"/>
                </a:lnTo>
                <a:lnTo>
                  <a:pt x="0" y="1277986"/>
                </a:lnTo>
                <a:lnTo>
                  <a:pt x="31591" y="1278814"/>
                </a:lnTo>
                <a:lnTo>
                  <a:pt x="85400" y="1279235"/>
                </a:lnTo>
                <a:lnTo>
                  <a:pt x="139077" y="1278623"/>
                </a:lnTo>
                <a:lnTo>
                  <a:pt x="192579" y="1276940"/>
                </a:lnTo>
                <a:lnTo>
                  <a:pt x="245862" y="1274146"/>
                </a:lnTo>
                <a:lnTo>
                  <a:pt x="298881" y="1270203"/>
                </a:lnTo>
                <a:lnTo>
                  <a:pt x="363589" y="1264256"/>
                </a:lnTo>
                <a:lnTo>
                  <a:pt x="426119" y="1257722"/>
                </a:lnTo>
                <a:lnTo>
                  <a:pt x="486550" y="1250631"/>
                </a:lnTo>
                <a:lnTo>
                  <a:pt x="544964" y="1243011"/>
                </a:lnTo>
                <a:lnTo>
                  <a:pt x="601440" y="1234894"/>
                </a:lnTo>
                <a:lnTo>
                  <a:pt x="656060" y="1226307"/>
                </a:lnTo>
                <a:lnTo>
                  <a:pt x="708903" y="1217282"/>
                </a:lnTo>
                <a:lnTo>
                  <a:pt x="760050" y="1207847"/>
                </a:lnTo>
                <a:lnTo>
                  <a:pt x="809582" y="1198032"/>
                </a:lnTo>
                <a:lnTo>
                  <a:pt x="857578" y="1187867"/>
                </a:lnTo>
                <a:lnTo>
                  <a:pt x="904120" y="1177381"/>
                </a:lnTo>
                <a:lnTo>
                  <a:pt x="949287" y="1166605"/>
                </a:lnTo>
                <a:lnTo>
                  <a:pt x="993160" y="1155567"/>
                </a:lnTo>
                <a:lnTo>
                  <a:pt x="1035820" y="1144297"/>
                </a:lnTo>
                <a:lnTo>
                  <a:pt x="1077347" y="1132826"/>
                </a:lnTo>
                <a:lnTo>
                  <a:pt x="1117821" y="1121182"/>
                </a:lnTo>
                <a:lnTo>
                  <a:pt x="1195933" y="1097495"/>
                </a:lnTo>
                <a:lnTo>
                  <a:pt x="1232414" y="1062317"/>
                </a:lnTo>
                <a:lnTo>
                  <a:pt x="1267973" y="1026133"/>
                </a:lnTo>
                <a:lnTo>
                  <a:pt x="1302585" y="988960"/>
                </a:lnTo>
                <a:lnTo>
                  <a:pt x="1336225" y="950815"/>
                </a:lnTo>
                <a:lnTo>
                  <a:pt x="1368869" y="911713"/>
                </a:lnTo>
                <a:lnTo>
                  <a:pt x="1400492" y="871671"/>
                </a:lnTo>
                <a:lnTo>
                  <a:pt x="1431070" y="830705"/>
                </a:lnTo>
                <a:lnTo>
                  <a:pt x="1460578" y="788830"/>
                </a:lnTo>
                <a:lnTo>
                  <a:pt x="1488992" y="746064"/>
                </a:lnTo>
                <a:lnTo>
                  <a:pt x="1516286" y="702422"/>
                </a:lnTo>
                <a:lnTo>
                  <a:pt x="1542437" y="657920"/>
                </a:lnTo>
                <a:lnTo>
                  <a:pt x="1567420" y="612575"/>
                </a:lnTo>
                <a:lnTo>
                  <a:pt x="1591209" y="566402"/>
                </a:lnTo>
                <a:lnTo>
                  <a:pt x="1613782" y="519418"/>
                </a:lnTo>
                <a:lnTo>
                  <a:pt x="1635112" y="471639"/>
                </a:lnTo>
                <a:lnTo>
                  <a:pt x="1656386" y="426827"/>
                </a:lnTo>
                <a:lnTo>
                  <a:pt x="1680775" y="383939"/>
                </a:lnTo>
                <a:lnTo>
                  <a:pt x="1708103" y="343087"/>
                </a:lnTo>
                <a:lnTo>
                  <a:pt x="1738192" y="304384"/>
                </a:lnTo>
                <a:lnTo>
                  <a:pt x="1770864" y="267942"/>
                </a:lnTo>
                <a:lnTo>
                  <a:pt x="1805943" y="233873"/>
                </a:lnTo>
                <a:lnTo>
                  <a:pt x="1843252" y="202290"/>
                </a:lnTo>
                <a:lnTo>
                  <a:pt x="1882613" y="173305"/>
                </a:lnTo>
                <a:lnTo>
                  <a:pt x="1923848" y="147031"/>
                </a:lnTo>
                <a:lnTo>
                  <a:pt x="1966781" y="123580"/>
                </a:lnTo>
                <a:lnTo>
                  <a:pt x="2011235" y="103064"/>
                </a:lnTo>
                <a:lnTo>
                  <a:pt x="2057032" y="85596"/>
                </a:lnTo>
                <a:lnTo>
                  <a:pt x="2103996" y="71289"/>
                </a:lnTo>
                <a:lnTo>
                  <a:pt x="2151948" y="60253"/>
                </a:lnTo>
                <a:lnTo>
                  <a:pt x="2200711" y="52603"/>
                </a:lnTo>
                <a:lnTo>
                  <a:pt x="2250109" y="48450"/>
                </a:lnTo>
                <a:lnTo>
                  <a:pt x="2297876" y="47849"/>
                </a:lnTo>
                <a:lnTo>
                  <a:pt x="6124605" y="47849"/>
                </a:lnTo>
                <a:lnTo>
                  <a:pt x="6137246" y="19458"/>
                </a:lnTo>
                <a:lnTo>
                  <a:pt x="6145320" y="0"/>
                </a:lnTo>
                <a:close/>
              </a:path>
              <a:path w="6145530" h="1279525">
                <a:moveTo>
                  <a:pt x="6124605" y="47849"/>
                </a:moveTo>
                <a:lnTo>
                  <a:pt x="2297876" y="47849"/>
                </a:lnTo>
                <a:lnTo>
                  <a:pt x="2345437" y="50543"/>
                </a:lnTo>
                <a:lnTo>
                  <a:pt x="2392614" y="56452"/>
                </a:lnTo>
                <a:lnTo>
                  <a:pt x="2439227" y="65497"/>
                </a:lnTo>
                <a:lnTo>
                  <a:pt x="2485099" y="77596"/>
                </a:lnTo>
                <a:lnTo>
                  <a:pt x="2530050" y="92672"/>
                </a:lnTo>
                <a:lnTo>
                  <a:pt x="2573903" y="110642"/>
                </a:lnTo>
                <a:lnTo>
                  <a:pt x="2616479" y="131427"/>
                </a:lnTo>
                <a:lnTo>
                  <a:pt x="2657599" y="154947"/>
                </a:lnTo>
                <a:lnTo>
                  <a:pt x="2697084" y="181123"/>
                </a:lnTo>
                <a:lnTo>
                  <a:pt x="2734757" y="209873"/>
                </a:lnTo>
                <a:lnTo>
                  <a:pt x="2770438" y="241118"/>
                </a:lnTo>
                <a:lnTo>
                  <a:pt x="2803949" y="274777"/>
                </a:lnTo>
                <a:lnTo>
                  <a:pt x="2835112" y="310772"/>
                </a:lnTo>
                <a:lnTo>
                  <a:pt x="2863748" y="349021"/>
                </a:lnTo>
                <a:lnTo>
                  <a:pt x="2891934" y="388537"/>
                </a:lnTo>
                <a:lnTo>
                  <a:pt x="2921130" y="427326"/>
                </a:lnTo>
                <a:lnTo>
                  <a:pt x="2951322" y="465367"/>
                </a:lnTo>
                <a:lnTo>
                  <a:pt x="2982497" y="502636"/>
                </a:lnTo>
                <a:lnTo>
                  <a:pt x="3014638" y="539113"/>
                </a:lnTo>
                <a:lnTo>
                  <a:pt x="3047733" y="574776"/>
                </a:lnTo>
                <a:lnTo>
                  <a:pt x="3081766" y="609604"/>
                </a:lnTo>
                <a:lnTo>
                  <a:pt x="3116723" y="643574"/>
                </a:lnTo>
                <a:lnTo>
                  <a:pt x="3152591" y="676665"/>
                </a:lnTo>
                <a:lnTo>
                  <a:pt x="3189354" y="708856"/>
                </a:lnTo>
                <a:lnTo>
                  <a:pt x="3226998" y="740124"/>
                </a:lnTo>
                <a:lnTo>
                  <a:pt x="3265509" y="770448"/>
                </a:lnTo>
                <a:lnTo>
                  <a:pt x="3304873" y="799807"/>
                </a:lnTo>
                <a:lnTo>
                  <a:pt x="3345075" y="828179"/>
                </a:lnTo>
                <a:lnTo>
                  <a:pt x="3386100" y="855541"/>
                </a:lnTo>
                <a:lnTo>
                  <a:pt x="3427936" y="881873"/>
                </a:lnTo>
                <a:lnTo>
                  <a:pt x="3470566" y="907153"/>
                </a:lnTo>
                <a:lnTo>
                  <a:pt x="3513977" y="931359"/>
                </a:lnTo>
                <a:lnTo>
                  <a:pt x="3558154" y="954470"/>
                </a:lnTo>
                <a:lnTo>
                  <a:pt x="3603084" y="976463"/>
                </a:lnTo>
                <a:lnTo>
                  <a:pt x="3648751" y="997317"/>
                </a:lnTo>
                <a:lnTo>
                  <a:pt x="3695141" y="1017011"/>
                </a:lnTo>
                <a:lnTo>
                  <a:pt x="3742240" y="1035523"/>
                </a:lnTo>
                <a:lnTo>
                  <a:pt x="3790034" y="1052831"/>
                </a:lnTo>
                <a:lnTo>
                  <a:pt x="3838508" y="1068913"/>
                </a:lnTo>
                <a:lnTo>
                  <a:pt x="3887648" y="1083749"/>
                </a:lnTo>
                <a:lnTo>
                  <a:pt x="3937440" y="1097315"/>
                </a:lnTo>
                <a:lnTo>
                  <a:pt x="3987869" y="1109591"/>
                </a:lnTo>
                <a:lnTo>
                  <a:pt x="4038920" y="1120555"/>
                </a:lnTo>
                <a:lnTo>
                  <a:pt x="4090581" y="1130185"/>
                </a:lnTo>
                <a:lnTo>
                  <a:pt x="4138538" y="1137815"/>
                </a:lnTo>
                <a:lnTo>
                  <a:pt x="4186440" y="1144172"/>
                </a:lnTo>
                <a:lnTo>
                  <a:pt x="4234268" y="1149269"/>
                </a:lnTo>
                <a:lnTo>
                  <a:pt x="4282003" y="1153117"/>
                </a:lnTo>
                <a:lnTo>
                  <a:pt x="4329627" y="1155729"/>
                </a:lnTo>
                <a:lnTo>
                  <a:pt x="4377121" y="1157116"/>
                </a:lnTo>
                <a:lnTo>
                  <a:pt x="4424466" y="1157290"/>
                </a:lnTo>
                <a:lnTo>
                  <a:pt x="4471644" y="1156264"/>
                </a:lnTo>
                <a:lnTo>
                  <a:pt x="4518635" y="1154050"/>
                </a:lnTo>
                <a:lnTo>
                  <a:pt x="4565421" y="1150659"/>
                </a:lnTo>
                <a:lnTo>
                  <a:pt x="4611984" y="1146104"/>
                </a:lnTo>
                <a:lnTo>
                  <a:pt x="4658305" y="1140397"/>
                </a:lnTo>
                <a:lnTo>
                  <a:pt x="4704364" y="1133549"/>
                </a:lnTo>
                <a:lnTo>
                  <a:pt x="4750144" y="1125573"/>
                </a:lnTo>
                <a:lnTo>
                  <a:pt x="4795625" y="1116481"/>
                </a:lnTo>
                <a:lnTo>
                  <a:pt x="4840790" y="1106284"/>
                </a:lnTo>
                <a:lnTo>
                  <a:pt x="4885618" y="1094996"/>
                </a:lnTo>
                <a:lnTo>
                  <a:pt x="4930092" y="1082627"/>
                </a:lnTo>
                <a:lnTo>
                  <a:pt x="4974192" y="1069190"/>
                </a:lnTo>
                <a:lnTo>
                  <a:pt x="5017901" y="1054697"/>
                </a:lnTo>
                <a:lnTo>
                  <a:pt x="5061199" y="1039160"/>
                </a:lnTo>
                <a:lnTo>
                  <a:pt x="5104068" y="1022591"/>
                </a:lnTo>
                <a:lnTo>
                  <a:pt x="5146488" y="1005002"/>
                </a:lnTo>
                <a:lnTo>
                  <a:pt x="5188442" y="986404"/>
                </a:lnTo>
                <a:lnTo>
                  <a:pt x="5229911" y="966811"/>
                </a:lnTo>
                <a:lnTo>
                  <a:pt x="5270875" y="946235"/>
                </a:lnTo>
                <a:lnTo>
                  <a:pt x="5311316" y="924686"/>
                </a:lnTo>
                <a:lnTo>
                  <a:pt x="5351216" y="902177"/>
                </a:lnTo>
                <a:lnTo>
                  <a:pt x="5390556" y="878721"/>
                </a:lnTo>
                <a:lnTo>
                  <a:pt x="5429316" y="854328"/>
                </a:lnTo>
                <a:lnTo>
                  <a:pt x="5467479" y="829012"/>
                </a:lnTo>
                <a:lnTo>
                  <a:pt x="5505025" y="802785"/>
                </a:lnTo>
                <a:lnTo>
                  <a:pt x="5541937" y="775657"/>
                </a:lnTo>
                <a:lnTo>
                  <a:pt x="5578194" y="747642"/>
                </a:lnTo>
                <a:lnTo>
                  <a:pt x="5613779" y="718752"/>
                </a:lnTo>
                <a:lnTo>
                  <a:pt x="5648673" y="688997"/>
                </a:lnTo>
                <a:lnTo>
                  <a:pt x="5682857" y="658391"/>
                </a:lnTo>
                <a:lnTo>
                  <a:pt x="5716313" y="626946"/>
                </a:lnTo>
                <a:lnTo>
                  <a:pt x="5749021" y="594673"/>
                </a:lnTo>
                <a:lnTo>
                  <a:pt x="5780963" y="561585"/>
                </a:lnTo>
                <a:lnTo>
                  <a:pt x="5812120" y="527693"/>
                </a:lnTo>
                <a:lnTo>
                  <a:pt x="5842474" y="493009"/>
                </a:lnTo>
                <a:lnTo>
                  <a:pt x="5872006" y="457547"/>
                </a:lnTo>
                <a:lnTo>
                  <a:pt x="5900697" y="421317"/>
                </a:lnTo>
                <a:lnTo>
                  <a:pt x="5928528" y="384331"/>
                </a:lnTo>
                <a:lnTo>
                  <a:pt x="5955481" y="346603"/>
                </a:lnTo>
                <a:lnTo>
                  <a:pt x="5981538" y="308143"/>
                </a:lnTo>
                <a:lnTo>
                  <a:pt x="6006678" y="268963"/>
                </a:lnTo>
                <a:lnTo>
                  <a:pt x="6030884" y="229077"/>
                </a:lnTo>
                <a:lnTo>
                  <a:pt x="6054138" y="188495"/>
                </a:lnTo>
                <a:lnTo>
                  <a:pt x="6076520" y="147031"/>
                </a:lnTo>
                <a:lnTo>
                  <a:pt x="6097710" y="105295"/>
                </a:lnTo>
                <a:lnTo>
                  <a:pt x="6117992" y="62700"/>
                </a:lnTo>
                <a:lnTo>
                  <a:pt x="6124605" y="47849"/>
                </a:lnTo>
                <a:close/>
              </a:path>
            </a:pathLst>
          </a:custGeom>
          <a:solidFill>
            <a:srgbClr val="BBE2F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25660" y="50432"/>
            <a:ext cx="2672973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22633" y="2841967"/>
            <a:ext cx="1094673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2"/>
            <a:ext cx="3901440" cy="2511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2"/>
            <a:ext cx="2804160" cy="2511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11/5/19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2"/>
            <a:ext cx="2804160" cy="2511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14579">
        <a:defRPr>
          <a:latin typeface="+mn-lt"/>
          <a:ea typeface="+mn-ea"/>
          <a:cs typeface="+mn-cs"/>
        </a:defRPr>
      </a:lvl2pPr>
      <a:lvl3pPr marL="829157">
        <a:defRPr>
          <a:latin typeface="+mn-lt"/>
          <a:ea typeface="+mn-ea"/>
          <a:cs typeface="+mn-cs"/>
        </a:defRPr>
      </a:lvl3pPr>
      <a:lvl4pPr marL="1243736">
        <a:defRPr>
          <a:latin typeface="+mn-lt"/>
          <a:ea typeface="+mn-ea"/>
          <a:cs typeface="+mn-cs"/>
        </a:defRPr>
      </a:lvl4pPr>
      <a:lvl5pPr marL="1658315">
        <a:defRPr>
          <a:latin typeface="+mn-lt"/>
          <a:ea typeface="+mn-ea"/>
          <a:cs typeface="+mn-cs"/>
        </a:defRPr>
      </a:lvl5pPr>
      <a:lvl6pPr marL="2072894">
        <a:defRPr>
          <a:latin typeface="+mn-lt"/>
          <a:ea typeface="+mn-ea"/>
          <a:cs typeface="+mn-cs"/>
        </a:defRPr>
      </a:lvl6pPr>
      <a:lvl7pPr marL="2487471">
        <a:defRPr>
          <a:latin typeface="+mn-lt"/>
          <a:ea typeface="+mn-ea"/>
          <a:cs typeface="+mn-cs"/>
        </a:defRPr>
      </a:lvl7pPr>
      <a:lvl8pPr marL="2902050">
        <a:defRPr>
          <a:latin typeface="+mn-lt"/>
          <a:ea typeface="+mn-ea"/>
          <a:cs typeface="+mn-cs"/>
        </a:defRPr>
      </a:lvl8pPr>
      <a:lvl9pPr marL="331662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14579">
        <a:defRPr>
          <a:latin typeface="+mn-lt"/>
          <a:ea typeface="+mn-ea"/>
          <a:cs typeface="+mn-cs"/>
        </a:defRPr>
      </a:lvl2pPr>
      <a:lvl3pPr marL="829157">
        <a:defRPr>
          <a:latin typeface="+mn-lt"/>
          <a:ea typeface="+mn-ea"/>
          <a:cs typeface="+mn-cs"/>
        </a:defRPr>
      </a:lvl3pPr>
      <a:lvl4pPr marL="1243736">
        <a:defRPr>
          <a:latin typeface="+mn-lt"/>
          <a:ea typeface="+mn-ea"/>
          <a:cs typeface="+mn-cs"/>
        </a:defRPr>
      </a:lvl4pPr>
      <a:lvl5pPr marL="1658315">
        <a:defRPr>
          <a:latin typeface="+mn-lt"/>
          <a:ea typeface="+mn-ea"/>
          <a:cs typeface="+mn-cs"/>
        </a:defRPr>
      </a:lvl5pPr>
      <a:lvl6pPr marL="2072894">
        <a:defRPr>
          <a:latin typeface="+mn-lt"/>
          <a:ea typeface="+mn-ea"/>
          <a:cs typeface="+mn-cs"/>
        </a:defRPr>
      </a:lvl6pPr>
      <a:lvl7pPr marL="2487471">
        <a:defRPr>
          <a:latin typeface="+mn-lt"/>
          <a:ea typeface="+mn-ea"/>
          <a:cs typeface="+mn-cs"/>
        </a:defRPr>
      </a:lvl7pPr>
      <a:lvl8pPr marL="2902050">
        <a:defRPr>
          <a:latin typeface="+mn-lt"/>
          <a:ea typeface="+mn-ea"/>
          <a:cs typeface="+mn-cs"/>
        </a:defRPr>
      </a:lvl8pPr>
      <a:lvl9pPr marL="331662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1518014-9E8C-483E-B9CA-982FE1BBA2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" y="136"/>
            <a:ext cx="12191520" cy="685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116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2">
            <a:extLst>
              <a:ext uri="{FF2B5EF4-FFF2-40B4-BE49-F238E27FC236}">
                <a16:creationId xmlns:a16="http://schemas.microsoft.com/office/drawing/2014/main" id="{ADFA44A5-97D6-436C-801E-88C21538B804}"/>
              </a:ext>
            </a:extLst>
          </p:cNvPr>
          <p:cNvSpPr/>
          <p:nvPr/>
        </p:nvSpPr>
        <p:spPr>
          <a:xfrm>
            <a:off x="0" y="-740"/>
            <a:ext cx="9982200" cy="10993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3" name="Rechteck 1"/>
          <p:cNvSpPr>
            <a:spLocks noChangeArrowheads="1"/>
          </p:cNvSpPr>
          <p:nvPr/>
        </p:nvSpPr>
        <p:spPr bwMode="auto">
          <a:xfrm>
            <a:off x="198621" y="0"/>
            <a:ext cx="87762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ru-RU" altLang="de-DE" b="1" dirty="0">
                <a:solidFill>
                  <a:schemeClr val="bg1"/>
                </a:solidFill>
                <a:latin typeface="Circe Bold"/>
              </a:rPr>
              <a:t>ТЕКУЩИЙ СТАТУС</a:t>
            </a: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4F0E27-CEC3-4263-B910-47D92CDB8FF9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sp>
        <p:nvSpPr>
          <p:cNvPr id="18" name="object 3">
            <a:extLst>
              <a:ext uri="{FF2B5EF4-FFF2-40B4-BE49-F238E27FC236}">
                <a16:creationId xmlns:a16="http://schemas.microsoft.com/office/drawing/2014/main" id="{9E037AF2-FB21-44CD-82D0-014D6C3D7006}"/>
              </a:ext>
            </a:extLst>
          </p:cNvPr>
          <p:cNvSpPr/>
          <p:nvPr/>
        </p:nvSpPr>
        <p:spPr>
          <a:xfrm>
            <a:off x="0" y="6314107"/>
            <a:ext cx="12192000" cy="5387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2EF36A8-1201-4A5A-9FF7-B8AA6D51F1EB}"/>
              </a:ext>
            </a:extLst>
          </p:cNvPr>
          <p:cNvSpPr txBox="1"/>
          <p:nvPr/>
        </p:nvSpPr>
        <p:spPr>
          <a:xfrm>
            <a:off x="689855" y="1276340"/>
            <a:ext cx="108122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Цель механизма РОП:</a:t>
            </a:r>
          </a:p>
          <a:p>
            <a:pPr marL="342900" indent="-342900">
              <a:buSzPct val="75000"/>
              <a:buBlip>
                <a:blip r:embed="rId6"/>
              </a:buBlip>
            </a:pPr>
            <a:r>
              <a:rPr lang="ru-RU" sz="2400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минимизация образования ОИТ и максимальное вовлечение ОИТ во вторичный оборот (циклическое использование)</a:t>
            </a:r>
          </a:p>
          <a:p>
            <a:pPr marL="342900" indent="-342900">
              <a:buSzPct val="75000"/>
              <a:buBlip>
                <a:blip r:embed="rId6"/>
              </a:buBlip>
            </a:pPr>
            <a:r>
              <a:rPr lang="ru-RU" sz="2400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финансирование расходов на обращение с ОИТ не за счет тарифов, а </a:t>
            </a:r>
            <a:br>
              <a:rPr lang="ru-RU" sz="2400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</a:br>
            <a:r>
              <a:rPr lang="ru-RU" sz="2400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за счет производителей и покупателей потребительских товаров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C95806-2347-2B4E-8B03-B444F77DAEC7}"/>
              </a:ext>
            </a:extLst>
          </p:cNvPr>
          <p:cNvSpPr txBox="1"/>
          <p:nvPr/>
        </p:nvSpPr>
        <p:spPr>
          <a:xfrm>
            <a:off x="689854" y="3425190"/>
            <a:ext cx="109687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Текущий статус – цели РОП не достигаются:</a:t>
            </a:r>
          </a:p>
          <a:p>
            <a:pPr marL="342900" indent="-342900">
              <a:buSzPct val="75000"/>
              <a:buBlip>
                <a:blip r:embed="rId6"/>
              </a:buBlip>
            </a:pPr>
            <a:r>
              <a:rPr lang="ru-RU" sz="2400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отрасль утилизации отходов развивается медленно, эффект РОП не заметен</a:t>
            </a:r>
          </a:p>
          <a:p>
            <a:pPr marL="342900" indent="-342900">
              <a:buSzPct val="75000"/>
              <a:buBlip>
                <a:blip r:embed="rId6"/>
              </a:buBlip>
            </a:pPr>
            <a:r>
              <a:rPr lang="ru-RU" sz="2400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РОП не дает видимого эффекта по замещению тарифов</a:t>
            </a:r>
          </a:p>
          <a:p>
            <a:pPr marL="342900" indent="-342900">
              <a:buSzPct val="75000"/>
              <a:buBlip>
                <a:blip r:embed="rId6"/>
              </a:buBlip>
            </a:pPr>
            <a:r>
              <a:rPr lang="ru-RU" sz="2400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массовая подделка отчетности, криминализация оборота отходов</a:t>
            </a:r>
          </a:p>
          <a:p>
            <a:pPr marL="342900" indent="-342900">
              <a:buSzPct val="75000"/>
              <a:buBlip>
                <a:blip r:embed="rId6"/>
              </a:buBlip>
            </a:pPr>
            <a:r>
              <a:rPr lang="ru-RU" sz="2400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ухудшение условий конкуренции для добросовестных производителей</a:t>
            </a:r>
          </a:p>
          <a:p>
            <a:endParaRPr lang="ru-RU" sz="2400" dirty="0">
              <a:solidFill>
                <a:srgbClr val="1E6A76"/>
              </a:solidFill>
              <a:latin typeface="Circe Bold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1607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2">
            <a:extLst>
              <a:ext uri="{FF2B5EF4-FFF2-40B4-BE49-F238E27FC236}">
                <a16:creationId xmlns:a16="http://schemas.microsoft.com/office/drawing/2014/main" id="{ADFA44A5-97D6-436C-801E-88C21538B804}"/>
              </a:ext>
            </a:extLst>
          </p:cNvPr>
          <p:cNvSpPr/>
          <p:nvPr/>
        </p:nvSpPr>
        <p:spPr>
          <a:xfrm>
            <a:off x="0" y="-740"/>
            <a:ext cx="9982200" cy="10993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3" name="Rechteck 1"/>
          <p:cNvSpPr>
            <a:spLocks noChangeArrowheads="1"/>
          </p:cNvSpPr>
          <p:nvPr/>
        </p:nvSpPr>
        <p:spPr bwMode="auto">
          <a:xfrm>
            <a:off x="198621" y="0"/>
            <a:ext cx="87762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ru-RU" altLang="de-DE" b="1" dirty="0">
                <a:solidFill>
                  <a:schemeClr val="bg1"/>
                </a:solidFill>
                <a:latin typeface="Circe Bold"/>
              </a:rPr>
              <a:t>ПРОБЛЕМЫ САМОСТОЯТЕЛЬНОЙ РЕАЛИЗАЦИИ РОП</a:t>
            </a: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4F0E27-CEC3-4263-B910-47D92CDB8FF9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sp>
        <p:nvSpPr>
          <p:cNvPr id="18" name="object 3">
            <a:extLst>
              <a:ext uri="{FF2B5EF4-FFF2-40B4-BE49-F238E27FC236}">
                <a16:creationId xmlns:a16="http://schemas.microsoft.com/office/drawing/2014/main" id="{9E037AF2-FB21-44CD-82D0-014D6C3D7006}"/>
              </a:ext>
            </a:extLst>
          </p:cNvPr>
          <p:cNvSpPr/>
          <p:nvPr/>
        </p:nvSpPr>
        <p:spPr>
          <a:xfrm>
            <a:off x="0" y="6314107"/>
            <a:ext cx="12192000" cy="5387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2EF36A8-1201-4A5A-9FF7-B8AA6D51F1EB}"/>
              </a:ext>
            </a:extLst>
          </p:cNvPr>
          <p:cNvSpPr txBox="1"/>
          <p:nvPr/>
        </p:nvSpPr>
        <p:spPr>
          <a:xfrm>
            <a:off x="689855" y="1276340"/>
            <a:ext cx="109687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Концепция: </a:t>
            </a:r>
            <a:r>
              <a:rPr lang="ru-RU" sz="2400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мораторий на самостоятельную утилизации ОИТ. Почему ассоциации в России и за рубежом так по-разному самостоятельно реализуют РОП?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5127606-CC93-E849-9323-0135EB6E1574}"/>
              </a:ext>
            </a:extLst>
          </p:cNvPr>
          <p:cNvSpPr txBox="1"/>
          <p:nvPr/>
        </p:nvSpPr>
        <p:spPr>
          <a:xfrm>
            <a:off x="6248402" y="2287012"/>
            <a:ext cx="525374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«Зеленая точка»</a:t>
            </a:r>
          </a:p>
          <a:p>
            <a:pPr marL="342900" indent="-342900">
              <a:buSzPct val="75000"/>
              <a:buBlip>
                <a:blip r:embed="rId6"/>
              </a:buBlip>
            </a:pPr>
            <a:r>
              <a:rPr lang="ru-RU" sz="2400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ВСЕ производители ОБЯЗАНЫ оплатить услуги Зеленой точки </a:t>
            </a:r>
          </a:p>
          <a:p>
            <a:pPr marL="342900" indent="-342900">
              <a:buSzPct val="75000"/>
              <a:buBlip>
                <a:blip r:embed="rId6"/>
              </a:buBlip>
            </a:pPr>
            <a:r>
              <a:rPr lang="ru-RU" sz="2400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принимает на утилизацию все ОИТ</a:t>
            </a:r>
          </a:p>
          <a:p>
            <a:pPr marL="342900" indent="-342900">
              <a:buSzPct val="75000"/>
              <a:buBlip>
                <a:blip r:embed="rId6"/>
              </a:buBlip>
            </a:pPr>
            <a:r>
              <a:rPr lang="ru-RU" sz="2400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заключает долгосрочные контракты в рамках которых строятся заводы</a:t>
            </a:r>
          </a:p>
          <a:p>
            <a:pPr marL="342900" indent="-342900">
              <a:buSzPct val="75000"/>
              <a:buBlip>
                <a:blip r:embed="rId6"/>
              </a:buBlip>
            </a:pPr>
            <a:r>
              <a:rPr lang="ru-RU" sz="2400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полный контроль и прозрачность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ru-RU" sz="2400" dirty="0">
              <a:solidFill>
                <a:srgbClr val="1E6A76"/>
              </a:solidFill>
              <a:latin typeface="Circe Bold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E7C333C-2FE6-EA40-BAD0-79673158FC26}"/>
              </a:ext>
            </a:extLst>
          </p:cNvPr>
          <p:cNvSpPr txBox="1"/>
          <p:nvPr/>
        </p:nvSpPr>
        <p:spPr>
          <a:xfrm>
            <a:off x="689854" y="2328201"/>
            <a:ext cx="54061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Ассоциации в России</a:t>
            </a:r>
          </a:p>
          <a:p>
            <a:pPr marL="342900" indent="-342900">
              <a:buSzPct val="75000"/>
              <a:buBlip>
                <a:blip r:embed="rId6"/>
              </a:buBlip>
            </a:pPr>
            <a:r>
              <a:rPr lang="ru-RU" sz="2400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ассоциация - финансовый посредник, можно выбрать любую</a:t>
            </a:r>
          </a:p>
          <a:p>
            <a:pPr marL="342900" indent="-342900">
              <a:buSzPct val="75000"/>
              <a:buBlip>
                <a:blip r:embed="rId6"/>
              </a:buBlip>
            </a:pPr>
            <a:r>
              <a:rPr lang="ru-RU" sz="2400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у ассоциаций нет обязательств</a:t>
            </a:r>
          </a:p>
          <a:p>
            <a:pPr marL="342900" indent="-342900">
              <a:buSzPct val="75000"/>
              <a:buBlip>
                <a:blip r:embed="rId6"/>
              </a:buBlip>
            </a:pPr>
            <a:r>
              <a:rPr lang="ru-RU" sz="2400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цель ассоциаций – не достижение норматива, а оптимизация платы</a:t>
            </a:r>
          </a:p>
          <a:p>
            <a:pPr marL="342900" indent="-342900">
              <a:buSzPct val="75000"/>
              <a:buBlip>
                <a:blip r:embed="rId6"/>
              </a:buBlip>
            </a:pPr>
            <a:r>
              <a:rPr lang="ru-RU" sz="2400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очень сложный контроль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C7EFEDC-9827-5748-9E58-5F326A549CD6}"/>
              </a:ext>
            </a:extLst>
          </p:cNvPr>
          <p:cNvSpPr txBox="1"/>
          <p:nvPr/>
        </p:nvSpPr>
        <p:spPr>
          <a:xfrm>
            <a:off x="689855" y="5362388"/>
            <a:ext cx="1081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Самостоятельный – значит САМ (собрал, утилизировал, использовал ВМР)</a:t>
            </a:r>
            <a:endParaRPr lang="ru-RU" sz="2400" dirty="0">
              <a:solidFill>
                <a:srgbClr val="1E6A76"/>
              </a:solidFill>
              <a:latin typeface="Circe Bold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0264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2">
            <a:extLst>
              <a:ext uri="{FF2B5EF4-FFF2-40B4-BE49-F238E27FC236}">
                <a16:creationId xmlns:a16="http://schemas.microsoft.com/office/drawing/2014/main" id="{ADFA44A5-97D6-436C-801E-88C21538B804}"/>
              </a:ext>
            </a:extLst>
          </p:cNvPr>
          <p:cNvSpPr/>
          <p:nvPr/>
        </p:nvSpPr>
        <p:spPr>
          <a:xfrm>
            <a:off x="0" y="-740"/>
            <a:ext cx="9982200" cy="10993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3" name="Rechteck 1"/>
          <p:cNvSpPr>
            <a:spLocks noChangeArrowheads="1"/>
          </p:cNvSpPr>
          <p:nvPr/>
        </p:nvSpPr>
        <p:spPr bwMode="auto">
          <a:xfrm>
            <a:off x="198621" y="0"/>
            <a:ext cx="87762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ru-RU" altLang="de-DE" b="1" dirty="0">
                <a:solidFill>
                  <a:schemeClr val="bg1"/>
                </a:solidFill>
                <a:latin typeface="Circe Bold"/>
              </a:rPr>
              <a:t>НОРМАТИВЫ УТИЛИЗАЦИИ </a:t>
            </a:r>
            <a:r>
              <a:rPr lang="en-US" altLang="de-DE" b="1" dirty="0">
                <a:solidFill>
                  <a:schemeClr val="bg1"/>
                </a:solidFill>
                <a:latin typeface="Circe Bold"/>
              </a:rPr>
              <a:t>vs</a:t>
            </a:r>
            <a:r>
              <a:rPr lang="ru-RU" altLang="de-DE" b="1" dirty="0">
                <a:solidFill>
                  <a:schemeClr val="bg1"/>
                </a:solidFill>
                <a:latin typeface="Circe Bold"/>
              </a:rPr>
              <a:t> ЦЕЛЕВЫЕ ПОКАЗАТЕЛИ</a:t>
            </a: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4F0E27-CEC3-4263-B910-47D92CDB8FF9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sp>
        <p:nvSpPr>
          <p:cNvPr id="18" name="object 3">
            <a:extLst>
              <a:ext uri="{FF2B5EF4-FFF2-40B4-BE49-F238E27FC236}">
                <a16:creationId xmlns:a16="http://schemas.microsoft.com/office/drawing/2014/main" id="{9E037AF2-FB21-44CD-82D0-014D6C3D7006}"/>
              </a:ext>
            </a:extLst>
          </p:cNvPr>
          <p:cNvSpPr/>
          <p:nvPr/>
        </p:nvSpPr>
        <p:spPr>
          <a:xfrm>
            <a:off x="0" y="6314107"/>
            <a:ext cx="12192000" cy="5387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2EF36A8-1201-4A5A-9FF7-B8AA6D51F1EB}"/>
              </a:ext>
            </a:extLst>
          </p:cNvPr>
          <p:cNvSpPr txBox="1"/>
          <p:nvPr/>
        </p:nvSpPr>
        <p:spPr>
          <a:xfrm>
            <a:off x="689855" y="1276340"/>
            <a:ext cx="1081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Концепция: </a:t>
            </a:r>
            <a:r>
              <a:rPr lang="ru-RU" sz="2400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отмена нормативов утилизации и переход к целевым показателям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5127606-CC93-E849-9323-0135EB6E1574}"/>
              </a:ext>
            </a:extLst>
          </p:cNvPr>
          <p:cNvSpPr txBox="1"/>
          <p:nvPr/>
        </p:nvSpPr>
        <p:spPr>
          <a:xfrm>
            <a:off x="6248402" y="1915709"/>
            <a:ext cx="52537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Целевой показатель за рубежом:</a:t>
            </a:r>
          </a:p>
          <a:p>
            <a:pPr marL="342900" indent="-342900">
              <a:buSzPct val="75000"/>
              <a:buBlip>
                <a:blip r:embed="rId6"/>
              </a:buBlip>
            </a:pPr>
            <a:r>
              <a:rPr lang="ru-RU" sz="2400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потребитель знает, кому можно сдать товар на утилизацию</a:t>
            </a:r>
          </a:p>
          <a:p>
            <a:pPr marL="342900" indent="-342900">
              <a:buSzPct val="75000"/>
              <a:buBlip>
                <a:blip r:embed="rId6"/>
              </a:buBlip>
            </a:pPr>
            <a:r>
              <a:rPr lang="ru-RU" sz="2400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утилизация в соответствии с НДТ</a:t>
            </a:r>
          </a:p>
          <a:p>
            <a:pPr marL="342900" indent="-342900">
              <a:buSzPct val="75000"/>
              <a:buBlip>
                <a:blip r:embed="rId6"/>
              </a:buBlip>
            </a:pPr>
            <a:r>
              <a:rPr lang="ru-RU" sz="2400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если не хватает мощностей, приходится строить новые заводы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E7C333C-2FE6-EA40-BAD0-79673158FC26}"/>
              </a:ext>
            </a:extLst>
          </p:cNvPr>
          <p:cNvSpPr txBox="1"/>
          <p:nvPr/>
        </p:nvSpPr>
        <p:spPr>
          <a:xfrm>
            <a:off x="689854" y="1956898"/>
            <a:ext cx="52537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Норматив утилизации у нас: </a:t>
            </a:r>
          </a:p>
          <a:p>
            <a:pPr marL="342900" indent="-342900">
              <a:buSzPct val="75000"/>
              <a:buBlip>
                <a:blip r:embed="rId6"/>
              </a:buBlip>
            </a:pPr>
            <a:r>
              <a:rPr lang="ru-RU" sz="2400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никто не отвечает за сбор ОИТ</a:t>
            </a:r>
          </a:p>
          <a:p>
            <a:pPr marL="342900" indent="-342900">
              <a:buSzPct val="75000"/>
              <a:buBlip>
                <a:blip r:embed="rId6"/>
              </a:buBlip>
            </a:pPr>
            <a:r>
              <a:rPr lang="ru-RU" sz="2400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можно утилизировать ОИТ любым незапрещенным способом</a:t>
            </a:r>
          </a:p>
          <a:p>
            <a:pPr marL="342900" indent="-342900">
              <a:buSzPct val="75000"/>
              <a:buBlip>
                <a:blip r:embed="rId6"/>
              </a:buBlip>
            </a:pPr>
            <a:r>
              <a:rPr lang="ru-RU" sz="2400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если показатель не достигнут, можно просто заплатить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0B5819-9286-5943-AD55-09CE003A8ED3}"/>
              </a:ext>
            </a:extLst>
          </p:cNvPr>
          <p:cNvSpPr txBox="1"/>
          <p:nvPr/>
        </p:nvSpPr>
        <p:spPr>
          <a:xfrm>
            <a:off x="689854" y="4519831"/>
            <a:ext cx="108122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Задача: </a:t>
            </a:r>
            <a:r>
              <a:rPr lang="ru-RU" sz="2400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нужен не просто ответственный за сбор денег, а организатор системы сбора, обработки  транспортирования и утилизации ОИТ, отвечающий за достижение цели по утилизации ОИТ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4940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2">
            <a:extLst>
              <a:ext uri="{FF2B5EF4-FFF2-40B4-BE49-F238E27FC236}">
                <a16:creationId xmlns:a16="http://schemas.microsoft.com/office/drawing/2014/main" id="{ADFA44A5-97D6-436C-801E-88C21538B804}"/>
              </a:ext>
            </a:extLst>
          </p:cNvPr>
          <p:cNvSpPr/>
          <p:nvPr/>
        </p:nvSpPr>
        <p:spPr>
          <a:xfrm>
            <a:off x="0" y="-740"/>
            <a:ext cx="9982200" cy="10993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3" name="Rechteck 1"/>
          <p:cNvSpPr>
            <a:spLocks noChangeArrowheads="1"/>
          </p:cNvSpPr>
          <p:nvPr/>
        </p:nvSpPr>
        <p:spPr bwMode="auto">
          <a:xfrm>
            <a:off x="198621" y="0"/>
            <a:ext cx="87762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ru-RU" altLang="de-DE" b="1" dirty="0">
                <a:solidFill>
                  <a:schemeClr val="bg1"/>
                </a:solidFill>
                <a:latin typeface="Circe Bold"/>
              </a:rPr>
              <a:t>РАСХОДОВАНИЕ ЭКОЛОГИЧЕСКОГО ФОНДА</a:t>
            </a: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4F0E27-CEC3-4263-B910-47D92CDB8FF9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sp>
        <p:nvSpPr>
          <p:cNvPr id="18" name="object 3">
            <a:extLst>
              <a:ext uri="{FF2B5EF4-FFF2-40B4-BE49-F238E27FC236}">
                <a16:creationId xmlns:a16="http://schemas.microsoft.com/office/drawing/2014/main" id="{9E037AF2-FB21-44CD-82D0-014D6C3D7006}"/>
              </a:ext>
            </a:extLst>
          </p:cNvPr>
          <p:cNvSpPr/>
          <p:nvPr/>
        </p:nvSpPr>
        <p:spPr>
          <a:xfrm>
            <a:off x="0" y="6314107"/>
            <a:ext cx="12192000" cy="5387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2EF36A8-1201-4A5A-9FF7-B8AA6D51F1EB}"/>
              </a:ext>
            </a:extLst>
          </p:cNvPr>
          <p:cNvSpPr txBox="1"/>
          <p:nvPr/>
        </p:nvSpPr>
        <p:spPr>
          <a:xfrm>
            <a:off x="689855" y="1276340"/>
            <a:ext cx="1081228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Основные условия расходования средств:</a:t>
            </a:r>
          </a:p>
          <a:p>
            <a:pPr marL="342900" indent="-342900">
              <a:buSzPct val="75000"/>
              <a:buBlip>
                <a:blip r:embed="rId6"/>
              </a:buBlip>
            </a:pPr>
            <a:r>
              <a:rPr lang="ru-RU" sz="2400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экологический сбор на определенный вид ОИТ должен идти на утилизацию только этого вида ОИТ (раздельный учет по видам ОИТ)</a:t>
            </a:r>
          </a:p>
          <a:p>
            <a:pPr marL="342900" indent="-342900">
              <a:buSzPct val="75000"/>
              <a:buBlip>
                <a:blip r:embed="rId6"/>
              </a:buBlip>
            </a:pPr>
            <a:r>
              <a:rPr lang="ru-RU" sz="2400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возмещаются расходы не только на утилизацию ОИТ, но и на сбор, обработку и транспортировку вторичных ресурсов для их утилизации (по всей цепочке)</a:t>
            </a:r>
          </a:p>
          <a:p>
            <a:pPr marL="342900" indent="-342900">
              <a:buSzPct val="75000"/>
              <a:buBlip>
                <a:blip r:embed="rId6"/>
              </a:buBlip>
            </a:pPr>
            <a:r>
              <a:rPr lang="ru-RU" sz="2400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вся информация в ЕГИС ОИТ: подтверждение легальности источника ОИТ и использования вторичных ресурсов при производстве товаров и упаковки</a:t>
            </a:r>
          </a:p>
          <a:p>
            <a:pPr marL="342900" indent="-342900">
              <a:buSzPct val="75000"/>
              <a:buBlip>
                <a:blip r:embed="rId6"/>
              </a:buBlip>
            </a:pPr>
            <a:r>
              <a:rPr lang="ru-RU" sz="2400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четкое определение того, что считается утилизацией, и жесткий контроль за соблюдением требований к утилизации (сертификация производств)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C95806-2347-2B4E-8B03-B444F77DAEC7}"/>
              </a:ext>
            </a:extLst>
          </p:cNvPr>
          <p:cNvSpPr txBox="1"/>
          <p:nvPr/>
        </p:nvSpPr>
        <p:spPr>
          <a:xfrm>
            <a:off x="689854" y="4910831"/>
            <a:ext cx="108122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Задача: </a:t>
            </a:r>
            <a:r>
              <a:rPr lang="ru-RU" sz="2400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понятные принципы расчета ставок экологического сбора и прозрачность расходования средств (во взаимодействии с ассоциациями)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1787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2">
            <a:extLst>
              <a:ext uri="{FF2B5EF4-FFF2-40B4-BE49-F238E27FC236}">
                <a16:creationId xmlns:a16="http://schemas.microsoft.com/office/drawing/2014/main" id="{ADFA44A5-97D6-436C-801E-88C21538B804}"/>
              </a:ext>
            </a:extLst>
          </p:cNvPr>
          <p:cNvSpPr/>
          <p:nvPr/>
        </p:nvSpPr>
        <p:spPr>
          <a:xfrm>
            <a:off x="0" y="-740"/>
            <a:ext cx="9982200" cy="10993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3" name="Rechteck 1"/>
          <p:cNvSpPr>
            <a:spLocks noChangeArrowheads="1"/>
          </p:cNvSpPr>
          <p:nvPr/>
        </p:nvSpPr>
        <p:spPr bwMode="auto">
          <a:xfrm>
            <a:off x="198621" y="0"/>
            <a:ext cx="87762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ru-RU" altLang="de-DE" b="1" dirty="0">
                <a:solidFill>
                  <a:schemeClr val="bg1"/>
                </a:solidFill>
                <a:latin typeface="Circe Bold"/>
              </a:rPr>
              <a:t>РАСЧЕТ СТАВОК ЭКОЛОГИЧЕСКОГО СБОРА</a:t>
            </a: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4F0E27-CEC3-4263-B910-47D92CDB8FF9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sp>
        <p:nvSpPr>
          <p:cNvPr id="18" name="object 3">
            <a:extLst>
              <a:ext uri="{FF2B5EF4-FFF2-40B4-BE49-F238E27FC236}">
                <a16:creationId xmlns:a16="http://schemas.microsoft.com/office/drawing/2014/main" id="{9E037AF2-FB21-44CD-82D0-014D6C3D7006}"/>
              </a:ext>
            </a:extLst>
          </p:cNvPr>
          <p:cNvSpPr/>
          <p:nvPr/>
        </p:nvSpPr>
        <p:spPr>
          <a:xfrm>
            <a:off x="0" y="6314107"/>
            <a:ext cx="12192000" cy="5387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2EF36A8-1201-4A5A-9FF7-B8AA6D51F1EB}"/>
              </a:ext>
            </a:extLst>
          </p:cNvPr>
          <p:cNvSpPr txBox="1"/>
          <p:nvPr/>
        </p:nvSpPr>
        <p:spPr>
          <a:xfrm>
            <a:off x="689855" y="1276340"/>
            <a:ext cx="1081228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Принципы ценообразования:</a:t>
            </a:r>
          </a:p>
          <a:p>
            <a:pPr marL="342900" indent="-342900">
              <a:buSzPct val="75000"/>
              <a:buBlip>
                <a:blip r:embed="rId6"/>
              </a:buBlip>
            </a:pPr>
            <a:r>
              <a:rPr lang="ru-RU" sz="2400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собрать, отсортировать и довезти вторичные ресурсы из ОИТ до утилизатора должно быть выгоднее, чем их захоронить</a:t>
            </a:r>
          </a:p>
          <a:p>
            <a:pPr marL="342900" indent="-342900">
              <a:buSzPct val="75000"/>
              <a:buBlip>
                <a:blip r:embed="rId6"/>
              </a:buBlip>
            </a:pPr>
            <a:r>
              <a:rPr lang="ru-RU" sz="2400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переработать и утилизировать вторичные ресурсы из ОИТ должно быть выгоднее, чем использовать первичные ресурсы</a:t>
            </a:r>
          </a:p>
          <a:p>
            <a:pPr marL="342900" indent="-342900">
              <a:buSzPct val="75000"/>
              <a:buBlip>
                <a:blip r:embed="rId6"/>
              </a:buBlip>
            </a:pPr>
            <a:r>
              <a:rPr lang="ru-RU" sz="2400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к ОИТ, которые сложно собирать и перерабатывать, должны применяться более высокие ставки экологического сбора</a:t>
            </a:r>
          </a:p>
          <a:p>
            <a:pPr marL="342900" indent="-342900">
              <a:buSzPct val="75000"/>
              <a:buBlip>
                <a:blip r:embed="rId6"/>
              </a:buBlip>
            </a:pPr>
            <a:r>
              <a:rPr lang="ru-RU" sz="2400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потребитель должен иметь возможность и стимулы к отбору ОИТ на самой ранней стадии образования отходов (залоговая стоимость)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C98327-4F21-BF45-ABB8-920EA27BF007}"/>
              </a:ext>
            </a:extLst>
          </p:cNvPr>
          <p:cNvSpPr txBox="1"/>
          <p:nvPr/>
        </p:nvSpPr>
        <p:spPr>
          <a:xfrm>
            <a:off x="689855" y="4877984"/>
            <a:ext cx="11197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Цель - достичь результата, полученного в Германии: </a:t>
            </a:r>
          </a:p>
          <a:p>
            <a:pPr marL="342900" indent="-342900">
              <a:buSzPct val="75000"/>
              <a:buBlip>
                <a:blip r:embed="rId6"/>
              </a:buBlip>
            </a:pPr>
            <a:r>
              <a:rPr lang="ru-RU" sz="2400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очень высокие показатели утилизации ОИТ</a:t>
            </a:r>
          </a:p>
          <a:p>
            <a:pPr marL="342900" indent="-342900">
              <a:buSzPct val="75000"/>
              <a:buBlip>
                <a:blip r:embed="rId6"/>
              </a:buBlip>
            </a:pPr>
            <a:r>
              <a:rPr lang="ru-RU" sz="2400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расходы на утилизацию ОИТ кратно ниже расходов на ТКО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8169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2">
            <a:extLst>
              <a:ext uri="{FF2B5EF4-FFF2-40B4-BE49-F238E27FC236}">
                <a16:creationId xmlns:a16="http://schemas.microsoft.com/office/drawing/2014/main" id="{ADFA44A5-97D6-436C-801E-88C21538B804}"/>
              </a:ext>
            </a:extLst>
          </p:cNvPr>
          <p:cNvSpPr/>
          <p:nvPr/>
        </p:nvSpPr>
        <p:spPr>
          <a:xfrm>
            <a:off x="0" y="-740"/>
            <a:ext cx="9982200" cy="10993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3" name="Rechteck 1"/>
          <p:cNvSpPr>
            <a:spLocks noChangeArrowheads="1"/>
          </p:cNvSpPr>
          <p:nvPr/>
        </p:nvSpPr>
        <p:spPr bwMode="auto">
          <a:xfrm>
            <a:off x="198621" y="0"/>
            <a:ext cx="87762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ru-RU" altLang="de-DE" b="1" dirty="0">
                <a:solidFill>
                  <a:schemeClr val="bg1"/>
                </a:solidFill>
                <a:latin typeface="Circe Bold"/>
              </a:rPr>
              <a:t>ДРУГИЕ ПОЛОЖЕНИЯ КОНЦЕПЦИИ</a:t>
            </a: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4F0E27-CEC3-4263-B910-47D92CDB8FF9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sp>
        <p:nvSpPr>
          <p:cNvPr id="18" name="object 3">
            <a:extLst>
              <a:ext uri="{FF2B5EF4-FFF2-40B4-BE49-F238E27FC236}">
                <a16:creationId xmlns:a16="http://schemas.microsoft.com/office/drawing/2014/main" id="{9E037AF2-FB21-44CD-82D0-014D6C3D7006}"/>
              </a:ext>
            </a:extLst>
          </p:cNvPr>
          <p:cNvSpPr/>
          <p:nvPr/>
        </p:nvSpPr>
        <p:spPr>
          <a:xfrm>
            <a:off x="0" y="6314107"/>
            <a:ext cx="12192000" cy="5387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2EF36A8-1201-4A5A-9FF7-B8AA6D51F1EB}"/>
              </a:ext>
            </a:extLst>
          </p:cNvPr>
          <p:cNvSpPr txBox="1"/>
          <p:nvPr/>
        </p:nvSpPr>
        <p:spPr>
          <a:xfrm>
            <a:off x="689855" y="1276340"/>
            <a:ext cx="1081228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Меры стимулирования и оптимизация регулирования:</a:t>
            </a:r>
          </a:p>
          <a:p>
            <a:pPr marL="342900" indent="-342900">
              <a:buSzPct val="75000"/>
              <a:buBlip>
                <a:blip r:embed="rId6"/>
              </a:buBlip>
            </a:pPr>
            <a:r>
              <a:rPr lang="ru-RU" sz="2400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планирование утилизации отходов в федеральной схеме</a:t>
            </a:r>
          </a:p>
          <a:p>
            <a:pPr marL="342900" indent="-342900">
              <a:buSzPct val="75000"/>
              <a:buBlip>
                <a:blip r:embed="rId6"/>
              </a:buBlip>
            </a:pPr>
            <a:r>
              <a:rPr lang="ru-RU" sz="2400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налоговые преференции </a:t>
            </a:r>
            <a:br>
              <a:rPr lang="ru-RU" sz="2400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</a:br>
            <a:r>
              <a:rPr lang="ru-RU" sz="2400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(нулевой НДС, нулевой НДФЛ при сдаче вторичных ресурсов)</a:t>
            </a:r>
          </a:p>
          <a:p>
            <a:pPr marL="342900" indent="-342900">
              <a:buSzPct val="75000"/>
              <a:buBlip>
                <a:blip r:embed="rId6"/>
              </a:buBlip>
            </a:pPr>
            <a:r>
              <a:rPr lang="ru-RU" sz="2400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администрирование экологического сбора – как НДС </a:t>
            </a:r>
            <a:br>
              <a:rPr lang="ru-RU" sz="2400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</a:br>
            <a:r>
              <a:rPr lang="ru-RU" sz="2400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(на границе, по факту производства товара, возврат при экспорте)</a:t>
            </a:r>
          </a:p>
          <a:p>
            <a:pPr marL="342900" indent="-342900">
              <a:buSzPct val="75000"/>
              <a:buBlip>
                <a:blip r:embed="rId6"/>
              </a:buBlip>
            </a:pPr>
            <a:r>
              <a:rPr lang="ru-RU" sz="2400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определение «вторичных ресурсов» и регулирование их оборота</a:t>
            </a:r>
          </a:p>
          <a:p>
            <a:pPr marL="342900" indent="-342900">
              <a:buSzPct val="75000"/>
              <a:buBlip>
                <a:blip r:embed="rId6"/>
              </a:buBlip>
            </a:pPr>
            <a:r>
              <a:rPr lang="ru-RU" sz="2400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отраслевые особенности обращения с различными видами ОИТ </a:t>
            </a:r>
            <a:br>
              <a:rPr lang="ru-RU" sz="2400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</a:br>
            <a:r>
              <a:rPr lang="ru-RU" sz="2400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(упаковка, шины, электроника, и пр.)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FFA646-71EC-984B-A09C-1DE98A794D90}"/>
              </a:ext>
            </a:extLst>
          </p:cNvPr>
          <p:cNvSpPr txBox="1"/>
          <p:nvPr/>
        </p:nvSpPr>
        <p:spPr>
          <a:xfrm>
            <a:off x="689855" y="4877984"/>
            <a:ext cx="11197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1E6A76"/>
                </a:solidFill>
                <a:latin typeface="Circe Bold"/>
                <a:cs typeface="Arial" panose="020B0604020202020204" pitchFamily="34" charset="0"/>
              </a:rPr>
              <a:t>Запуск РОП потребует решения многих известных проблем законодательства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18620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1610</TotalTime>
  <Words>574</Words>
  <Application>Microsoft Macintosh PowerPoint</Application>
  <PresentationFormat>Широкоэкранный</PresentationFormat>
  <Paragraphs>69</Paragraphs>
  <Slides>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Circe Bold</vt:lpstr>
      <vt:lpstr>Courier New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ПМЭФ_заглавная</dc:title>
  <dc:creator>Юля</dc:creator>
  <cp:lastModifiedBy>Алексей Макрушин</cp:lastModifiedBy>
  <cp:revision>325</cp:revision>
  <dcterms:created xsi:type="dcterms:W3CDTF">2019-04-27T21:00:59Z</dcterms:created>
  <dcterms:modified xsi:type="dcterms:W3CDTF">2019-11-05T23:00:41Z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2019-04-21T00:00:00Z</vt:filetime>
  </property>
  <property fmtid="{D5CDD505-2E9C-101B-9397-08002B2CF9AE}" pid="3" name="Creator">
    <vt:lpwstr>Adobe Illustrator CC (Windows)</vt:lpwstr>
  </property>
  <property fmtid="{D5CDD505-2E9C-101B-9397-08002B2CF9AE}" pid="4" name="LastSaved">
    <vt:filetime>2019-04-27T00:00:00Z</vt:filetime>
  </property>
</Properties>
</file>